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4825" cy="97504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3071">
          <p15:clr>
            <a:srgbClr val="000000"/>
          </p15:clr>
        </p15:guide>
        <p15:guide id="2" pos="2159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071" orient="horz"/>
        <p:guide pos="215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0" type="dt"/>
          </p:nvPr>
        </p:nvSpPr>
        <p:spPr>
          <a:xfrm>
            <a:off x="3884612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50" spcFirstLastPara="1" rIns="91450" wrap="square" tIns="45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50" spcFirstLastPara="1" rIns="91450" wrap="square" tIns="457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1" type="ftr"/>
          </p:nvPr>
        </p:nvSpPr>
        <p:spPr>
          <a:xfrm>
            <a:off x="0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2" type="sldNum"/>
          </p:nvPr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017587" y="769937"/>
            <a:ext cx="4819650" cy="361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914400" y="4614862"/>
            <a:ext cx="5026025" cy="438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158" name="Google Shape;158;p10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977900" y="730250"/>
            <a:ext cx="4900612" cy="36750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914400" y="4645025"/>
            <a:ext cx="5026025" cy="43830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173" name="Google Shape;173;p12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977900" y="730250"/>
            <a:ext cx="4900612" cy="36750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914400" y="4645025"/>
            <a:ext cx="5026025" cy="43830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182" name="Google Shape;182;p13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1017587" y="769937"/>
            <a:ext cx="4819650" cy="361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914400" y="4614862"/>
            <a:ext cx="5026025" cy="438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198" name="Google Shape;198;p15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977900" y="730250"/>
            <a:ext cx="4900612" cy="36750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914400" y="4645025"/>
            <a:ext cx="5026025" cy="43830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207" name="Google Shape;207;p16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977900" y="730250"/>
            <a:ext cx="4900612" cy="36750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914400" y="4645025"/>
            <a:ext cx="5026025" cy="43830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215" name="Google Shape;215;p17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977900" y="730250"/>
            <a:ext cx="4900612" cy="36750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914400" y="4645025"/>
            <a:ext cx="5026025" cy="43830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223" name="Google Shape;223;p18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4" name="Google Shape;224;p18:notes"/>
          <p:cNvSpPr/>
          <p:nvPr>
            <p:ph idx="2" type="sldImg"/>
          </p:nvPr>
        </p:nvSpPr>
        <p:spPr>
          <a:xfrm>
            <a:off x="977900" y="730250"/>
            <a:ext cx="4900612" cy="36750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5" name="Google Shape;225;p18:notes"/>
          <p:cNvSpPr txBox="1"/>
          <p:nvPr>
            <p:ph idx="1" type="body"/>
          </p:nvPr>
        </p:nvSpPr>
        <p:spPr>
          <a:xfrm>
            <a:off x="914400" y="4645025"/>
            <a:ext cx="5026025" cy="43830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231" name="Google Shape;231;p19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2" name="Google Shape;232;p19:notes"/>
          <p:cNvSpPr/>
          <p:nvPr>
            <p:ph idx="2" type="sldImg"/>
          </p:nvPr>
        </p:nvSpPr>
        <p:spPr>
          <a:xfrm>
            <a:off x="977900" y="730250"/>
            <a:ext cx="4900612" cy="36750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914400" y="4645025"/>
            <a:ext cx="5026025" cy="43830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93" name="Google Shape;93;p2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017587" y="769937"/>
            <a:ext cx="4819650" cy="361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914400" y="4614862"/>
            <a:ext cx="5026025" cy="438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240" name="Google Shape;240;p20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1" name="Google Shape;241;p20:notes"/>
          <p:cNvSpPr/>
          <p:nvPr>
            <p:ph idx="2" type="sldImg"/>
          </p:nvPr>
        </p:nvSpPr>
        <p:spPr>
          <a:xfrm>
            <a:off x="977900" y="730250"/>
            <a:ext cx="4900612" cy="36750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2" name="Google Shape;242;p20:notes"/>
          <p:cNvSpPr txBox="1"/>
          <p:nvPr>
            <p:ph idx="1" type="body"/>
          </p:nvPr>
        </p:nvSpPr>
        <p:spPr>
          <a:xfrm>
            <a:off x="914400" y="4645025"/>
            <a:ext cx="5026025" cy="43830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249" name="Google Shape;249;p21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0" name="Google Shape;250;p21:notes"/>
          <p:cNvSpPr/>
          <p:nvPr>
            <p:ph idx="2" type="sldImg"/>
          </p:nvPr>
        </p:nvSpPr>
        <p:spPr>
          <a:xfrm>
            <a:off x="977900" y="730250"/>
            <a:ext cx="4900612" cy="36750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1" name="Google Shape;251;p21:notes"/>
          <p:cNvSpPr txBox="1"/>
          <p:nvPr>
            <p:ph idx="1" type="body"/>
          </p:nvPr>
        </p:nvSpPr>
        <p:spPr>
          <a:xfrm>
            <a:off x="914400" y="4645025"/>
            <a:ext cx="5026025" cy="43830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2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3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272" name="Google Shape;272;p24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3" name="Google Shape;273;p24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24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281" name="Google Shape;281;p25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2" name="Google Shape;282;p25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25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291" name="Google Shape;291;p26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2" name="Google Shape;292;p26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26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300" name="Google Shape;300;p27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1" name="Google Shape;301;p27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27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309" name="Google Shape;309;p28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0" name="Google Shape;310;p28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Google Shape;311;p28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9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0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333" name="Google Shape;333;p31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4" name="Google Shape;334;p31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Google Shape;335;p31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343" name="Google Shape;343;p32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4" name="Google Shape;344;p32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32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352" name="Google Shape;352;p33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3" name="Google Shape;353;p33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Google Shape;354;p33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361" name="Google Shape;361;p34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2" name="Google Shape;362;p34:notes"/>
          <p:cNvSpPr/>
          <p:nvPr>
            <p:ph idx="2" type="sldImg"/>
          </p:nvPr>
        </p:nvSpPr>
        <p:spPr>
          <a:xfrm>
            <a:off x="977900" y="730250"/>
            <a:ext cx="4900612" cy="36750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3" name="Google Shape;363;p34:notes"/>
          <p:cNvSpPr txBox="1"/>
          <p:nvPr>
            <p:ph idx="1" type="body"/>
          </p:nvPr>
        </p:nvSpPr>
        <p:spPr>
          <a:xfrm>
            <a:off x="914400" y="4645025"/>
            <a:ext cx="5026025" cy="43830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5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109" name="Google Shape;109;p4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977900" y="730250"/>
            <a:ext cx="4900612" cy="36750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914400" y="4645025"/>
            <a:ext cx="5026025" cy="43830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117" name="Google Shape;117;p5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977900" y="730250"/>
            <a:ext cx="4900612" cy="36750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914400" y="4645025"/>
            <a:ext cx="5026025" cy="43830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126" name="Google Shape;126;p6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977900" y="730250"/>
            <a:ext cx="4900612" cy="36750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914400" y="4645025"/>
            <a:ext cx="5026025" cy="43830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/>
        </p:nvSpPr>
        <p:spPr>
          <a:xfrm>
            <a:off x="0" y="0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BASIS 2003 - NUTRIENT UPTAKE AND DEFICIENCY</a:t>
            </a:r>
            <a:endParaRPr/>
          </a:p>
        </p:txBody>
      </p:sp>
      <p:sp>
        <p:nvSpPr>
          <p:cNvPr id="142" name="Google Shape;142;p8:notes"/>
          <p:cNvSpPr txBox="1"/>
          <p:nvPr/>
        </p:nvSpPr>
        <p:spPr>
          <a:xfrm>
            <a:off x="3884612" y="9263062"/>
            <a:ext cx="2970212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50" spcFirstLastPara="1" rIns="91450" wrap="square" tIns="45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977900" y="730250"/>
            <a:ext cx="4900612" cy="36750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914400" y="4645025"/>
            <a:ext cx="5026025" cy="43830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912812" y="4632325"/>
            <a:ext cx="5029200" cy="4387850"/>
          </a:xfrm>
          <a:prstGeom prst="rect">
            <a:avLst/>
          </a:prstGeom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989012" y="730250"/>
            <a:ext cx="48768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1" name="Google Shape;71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2" name="Google Shape;72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3" name="Google Shape;73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9" name="Google Shape;89;p13"/>
          <p:cNvSpPr txBox="1"/>
          <p:nvPr>
            <p:ph type="ctrTitle"/>
          </p:nvPr>
        </p:nvSpPr>
        <p:spPr>
          <a:xfrm>
            <a:off x="1476375" y="1773237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b="1" i="0" lang="en-US" sz="60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The answer lies in the soil’</a:t>
            </a:r>
            <a:endParaRPr/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900112" y="3933825"/>
            <a:ext cx="7416800" cy="1439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Arthur Fallowfield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(aka Kenneth Williams)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D:\soilTriangle.jpg" id="163" name="Google Shape;16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412" y="112712"/>
            <a:ext cx="7621587" cy="663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684212" y="1158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Soil texture effects </a:t>
            </a:r>
            <a:endParaRPr/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684212" y="1557337"/>
            <a:ext cx="7772400" cy="475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capacity (AFP )</a:t>
            </a:r>
            <a:endParaRPr/>
          </a:p>
          <a:p>
            <a:pPr indent="-5143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</a:t>
            </a:r>
            <a:endParaRPr/>
          </a:p>
          <a:p>
            <a:pPr indent="-5143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Silt</a:t>
            </a:r>
            <a:endParaRPr/>
          </a:p>
          <a:p>
            <a:pPr indent="-5143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capacity</a:t>
            </a:r>
            <a:endParaRPr/>
          </a:p>
          <a:p>
            <a:pPr indent="-5143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Clay</a:t>
            </a:r>
            <a:endParaRPr/>
          </a:p>
          <a:p>
            <a:pPr indent="-5143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Silt</a:t>
            </a:r>
            <a:endParaRPr/>
          </a:p>
          <a:p>
            <a:pPr indent="-5143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Nutrient capacity</a:t>
            </a:r>
            <a:endParaRPr/>
          </a:p>
          <a:p>
            <a:pPr indent="-5143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Clay</a:t>
            </a:r>
            <a:endParaRPr/>
          </a:p>
          <a:p>
            <a:pPr indent="-5143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Silt</a:t>
            </a:r>
            <a:endParaRPr/>
          </a:p>
          <a:p>
            <a:pPr indent="-5143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 - leaching</a:t>
            </a: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8" name="Google Shape;178;p2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ts val="4400"/>
              <a:buFont typeface="Arial"/>
              <a:buNone/>
            </a:pPr>
            <a:br>
              <a:rPr b="0" i="0" lang="en-US" sz="4400" u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Available Water Capacity (AWC)</a:t>
            </a:r>
            <a:br>
              <a:rPr b="1" i="0" lang="en-US" sz="4400" u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b="1" i="0" lang="en-US" sz="2800" u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Topsoil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2800" u="non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Subsoil 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(mm/10cm depth)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			 8				 5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Sandy loam	17				15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Silt loam		22				21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Clay loam		18				15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Clay			18				15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Peats			35				35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7" name="Google Shape;187;p25"/>
          <p:cNvSpPr txBox="1"/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/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609600" y="1219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uptake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Osmosis into roots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Transported through the xylem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Transpiration from leaves through stomata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hectare of crop can transpire 60,000 litres (60 tonnes) of water per day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685800" y="115887"/>
            <a:ext cx="7772400" cy="1296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Nutrient capacity</a:t>
            </a:r>
            <a:endParaRPr/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684212" y="1196975"/>
            <a:ext cx="7920037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Clay particles carry a negative charge(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Cations (bases) have a positive (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charge: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Calcium (Ca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Magnesium (Mg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Potassium (K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Sodium (Na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Clay soils have a high base (or cation) exchange capacity therefore</a:t>
            </a:r>
            <a:endParaRPr/>
          </a:p>
        </p:txBody>
      </p:sp>
      <p:sp>
        <p:nvSpPr>
          <p:cNvPr id="195" name="Google Shape;195;p2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3" name="Google Shape;203;p27"/>
          <p:cNvSpPr txBox="1"/>
          <p:nvPr>
            <p:ph type="title"/>
          </p:nvPr>
        </p:nvSpPr>
        <p:spPr>
          <a:xfrm>
            <a:off x="684212" y="6207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Soil Structure</a:t>
            </a:r>
            <a:endParaRPr/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texture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describes the basic mineral components of a soil. How they are aggregated determines the 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structure influences how water moves through the soil and must be examined in the field, not on a sample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Poor soil structure may hinder root development, drainage and good nutrient uptake and encourage root diseases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D:\soilGoodStructure.jpg" id="212" name="Google Shape;21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52400"/>
            <a:ext cx="49530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D:\soilProfileCompacted.jpg" id="220" name="Google Shape;22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6025" y="152400"/>
            <a:ext cx="4752975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D:\roots_good_compactedSoil.jpg" id="228" name="Google Shape;22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52400"/>
            <a:ext cx="78486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6" name="Google Shape;236;p31"/>
          <p:cNvSpPr txBox="1"/>
          <p:nvPr>
            <p:ph type="title"/>
          </p:nvPr>
        </p:nvSpPr>
        <p:spPr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Maintaining Soil Structure</a:t>
            </a:r>
            <a:endParaRPr/>
          </a:p>
        </p:txBody>
      </p:sp>
      <p:sp>
        <p:nvSpPr>
          <p:cNvPr id="237" name="Google Shape;237;p31"/>
          <p:cNvSpPr txBox="1"/>
          <p:nvPr>
            <p:ph idx="1" type="body"/>
          </p:nvPr>
        </p:nvSpPr>
        <p:spPr>
          <a:xfrm>
            <a:off x="838200" y="1371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Cultivations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(machine and depth)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Frequency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Irrigation (capping)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term grass leys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Maintaining organic matter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8" name="Google Shape;98;p1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Soil</a:t>
            </a:r>
            <a:endParaRPr/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does it come from?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it do?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plants need from it?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if things go wrong? 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5" name="Google Shape;245;p32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Soil capping </a:t>
            </a:r>
            <a:endParaRPr/>
          </a:p>
        </p:txBody>
      </p:sp>
      <p:pic>
        <p:nvPicPr>
          <p:cNvPr descr="C:\Documents and Settings\Gerald\My Documents\Training\BASIS\Floriculture\Pictures 2\Aster herbicide damage.JPG" id="246" name="Google Shape;24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295400"/>
            <a:ext cx="7197725" cy="53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4" name="Google Shape;254;p3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Soil Organic Matter</a:t>
            </a:r>
            <a:endParaRPr/>
          </a:p>
        </p:txBody>
      </p:sp>
      <p:sp>
        <p:nvSpPr>
          <p:cNvPr id="255" name="Google Shape;255;p33"/>
          <p:cNvSpPr txBox="1"/>
          <p:nvPr>
            <p:ph idx="1" type="body"/>
          </p:nvPr>
        </p:nvSpPr>
        <p:spPr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soils can be improved structurally by the addition of organic matter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matter helps to stabilise soil aggregates, improving drainage in heavy soils and moisture holding capacity in sandy soils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matter can be quickly lost by the activity of soil organisms which break it down, especially after cultivations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type="title"/>
          </p:nvPr>
        </p:nvSpPr>
        <p:spPr>
          <a:xfrm>
            <a:off x="684212" y="404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Alternatives to soil</a:t>
            </a:r>
            <a:endParaRPr/>
          </a:p>
        </p:txBody>
      </p:sp>
      <p:sp>
        <p:nvSpPr>
          <p:cNvPr id="261" name="Google Shape;261;p34"/>
          <p:cNvSpPr txBox="1"/>
          <p:nvPr>
            <p:ph idx="1" type="body"/>
          </p:nvPr>
        </p:nvSpPr>
        <p:spPr>
          <a:xfrm>
            <a:off x="684212" y="1628775"/>
            <a:ext cx="7772400" cy="4752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Coir (coconut fibre)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Wood waste and bark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Composted green waste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Spent mushroom compost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Mixtures (‘composts’)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Hydroponics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Soil-borne pests and diseases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Recycled green waste</a:t>
            </a:r>
            <a:endParaRPr/>
          </a:p>
        </p:txBody>
      </p:sp>
      <p:sp>
        <p:nvSpPr>
          <p:cNvPr id="268" name="Google Shape;268;p3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ingredients and sources of material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composting treatment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pH (alkaline)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Herbicide contamination risks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grass cuttings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 manures (aminopyralid – ‘Forefront’)</a:t>
            </a:r>
            <a:endParaRPr/>
          </a:p>
        </p:txBody>
      </p:sp>
      <p:sp>
        <p:nvSpPr>
          <p:cNvPr id="269" name="Google Shape;269;p3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7" name="Google Shape;277;p3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Mineral Nutrition</a:t>
            </a: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78" name="Google Shape;278;p3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need mineral nutrients for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structure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Biochemical processes in cells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6" name="Google Shape;286;p3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Nutrients - Essential</a:t>
            </a:r>
            <a:r>
              <a:rPr b="1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</a:t>
            </a:r>
            <a:endParaRPr/>
          </a:p>
        </p:txBody>
      </p:sp>
      <p:sp>
        <p:nvSpPr>
          <p:cNvPr id="287" name="Google Shape;287;p3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Major Nutrients</a:t>
            </a:r>
            <a:endParaRPr/>
          </a:p>
          <a:p>
            <a:pPr indent="-1079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Nitrogen (N)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Phosphorus (P)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Potassium (K)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Calcium (Ca)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Magnesium (Mg)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Sulphur (S)</a:t>
            </a:r>
            <a:endParaRPr/>
          </a:p>
        </p:txBody>
      </p:sp>
      <p:sp>
        <p:nvSpPr>
          <p:cNvPr id="288" name="Google Shape;288;p37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Minor Nutrients (Trace Elements)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Boron (B)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Copper (Cu)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Iron (Fe)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Manganese (Mn)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Molybdenum (Mo)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Zinc (Zn)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6" name="Google Shape;296;p3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Nutrient deficiency</a:t>
            </a:r>
            <a:endParaRPr/>
          </a:p>
        </p:txBody>
      </p:sp>
      <p:sp>
        <p:nvSpPr>
          <p:cNvPr id="297" name="Google Shape;297;p3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supply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Geology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texture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Leaching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Fertiliser application (soil analysis)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sources e.g. sulphur in air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Availability / uptake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5" name="Google Shape;305;p3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Nutrient deficiency</a:t>
            </a:r>
            <a:endParaRPr/>
          </a:p>
        </p:txBody>
      </p:sp>
      <p:sp>
        <p:nvSpPr>
          <p:cNvPr id="306" name="Google Shape;306;p3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Availability / uptake problems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(alkalinity or acidity)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 health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structure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availability, especially for calcium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Competition from other elements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(Soil temperature, humidity, excess demand)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4" name="Google Shape;314;p40"/>
          <p:cNvSpPr txBox="1"/>
          <p:nvPr>
            <p:ph type="title"/>
          </p:nvPr>
        </p:nvSpPr>
        <p:spPr>
          <a:xfrm>
            <a:off x="684212" y="1158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</a:t>
            </a:r>
            <a:r>
              <a:rPr b="1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pH</a:t>
            </a: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15" name="Google Shape;315;p40"/>
          <p:cNvSpPr txBox="1"/>
          <p:nvPr>
            <p:ph idx="1" type="body"/>
          </p:nvPr>
        </p:nvSpPr>
        <p:spPr>
          <a:xfrm>
            <a:off x="684212" y="1052512"/>
            <a:ext cx="7920037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measure of acidity or alkalinity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Scale 1-14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= neutral  &lt;7 = acid  &gt;7 = alkaline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log of H</a:t>
            </a:r>
            <a:r>
              <a:rPr b="0" baseline="30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</a:t>
            </a:r>
            <a:r>
              <a:rPr b="0" baseline="30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logarithmic scale : pH 4 = 10 times more acid than pH 5 and 100 x pH 6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Interaction with growing medium: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Mineral soils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soils  e.g. peat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1"/>
          <p:cNvSpPr txBox="1"/>
          <p:nvPr>
            <p:ph type="title"/>
          </p:nvPr>
        </p:nvSpPr>
        <p:spPr>
          <a:xfrm>
            <a:off x="539750" y="30162"/>
            <a:ext cx="8062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does acidity do to plants?</a:t>
            </a:r>
            <a:endParaRPr/>
          </a:p>
        </p:txBody>
      </p:sp>
      <p:sp>
        <p:nvSpPr>
          <p:cNvPr id="321" name="Google Shape;321;p41"/>
          <p:cNvSpPr txBox="1"/>
          <p:nvPr>
            <p:ph idx="1" type="body"/>
          </p:nvPr>
        </p:nvSpPr>
        <p:spPr>
          <a:xfrm>
            <a:off x="684212" y="1052512"/>
            <a:ext cx="7772400" cy="489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dependent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Ericaceous plants (calcifuge)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vegetables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Mineral soils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Release toxic amounts of aluminium and manganese at low pH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Flower colour – Hydrangeas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Peat soils or growing media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 less effect, alkalinity more a problem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Origins of soil</a:t>
            </a:r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Weathering of underlying rocks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Igneous rocks e.g. granite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Sedimentary rocks e.g. chalk, limestone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Metamorphic rocks e.g. slate, marble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Alluvial deposits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rivers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lakes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glaciers 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"/>
          <p:cNvSpPr txBox="1"/>
          <p:nvPr>
            <p:ph type="title"/>
          </p:nvPr>
        </p:nvSpPr>
        <p:spPr>
          <a:xfrm>
            <a:off x="685800" y="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‘Lime induced chlorosis’</a:t>
            </a:r>
            <a:endParaRPr/>
          </a:p>
        </p:txBody>
      </p:sp>
      <p:sp>
        <p:nvSpPr>
          <p:cNvPr id="328" name="Google Shape;328;p4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330" name="Google Shape;33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4437" y="1268412"/>
            <a:ext cx="4464050" cy="54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C:\Documents and Settings\Gerald\My Documents\Training\FACTS\FACTS 2005\pH nutrient effects.jpg" id="338" name="Google Shape;33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0537" y="114300"/>
            <a:ext cx="5819775" cy="655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3"/>
          <p:cNvSpPr txBox="1"/>
          <p:nvPr/>
        </p:nvSpPr>
        <p:spPr>
          <a:xfrm>
            <a:off x="304800" y="2590800"/>
            <a:ext cx="2209800" cy="11969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Effect of pH on nutrient availability</a:t>
            </a:r>
            <a:endParaRPr/>
          </a:p>
        </p:txBody>
      </p:sp>
      <p:sp>
        <p:nvSpPr>
          <p:cNvPr id="340" name="Google Shape;340;p43"/>
          <p:cNvSpPr txBox="1"/>
          <p:nvPr/>
        </p:nvSpPr>
        <p:spPr>
          <a:xfrm>
            <a:off x="3059112" y="6165850"/>
            <a:ext cx="5689600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Mineral soils                           Peat mix       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8" name="Google Shape;348;p44"/>
          <p:cNvSpPr txBox="1"/>
          <p:nvPr>
            <p:ph type="title"/>
          </p:nvPr>
        </p:nvSpPr>
        <p:spPr>
          <a:xfrm>
            <a:off x="684212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</a:t>
            </a:r>
            <a:r>
              <a:rPr b="1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pH</a:t>
            </a:r>
            <a:r>
              <a:rPr b="0" i="0" lang="en-US" sz="4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9" name="Google Shape;349;p44"/>
          <p:cNvSpPr txBox="1"/>
          <p:nvPr>
            <p:ph idx="1" type="body"/>
          </p:nvPr>
        </p:nvSpPr>
        <p:spPr>
          <a:xfrm>
            <a:off x="684212" y="14128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availability at </a:t>
            </a:r>
            <a:r>
              <a:rPr b="1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Boron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Copper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Iron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Manganese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Phosphorus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Zinc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availability at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low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Molybdenum e.g. whiptail in brassicas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C:\My Documents\My Pictures\.mix" id="357" name="Google Shape;35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609600"/>
            <a:ext cx="30988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5"/>
          <p:cNvSpPr txBox="1"/>
          <p:nvPr/>
        </p:nvSpPr>
        <p:spPr>
          <a:xfrm>
            <a:off x="539750" y="1412875"/>
            <a:ext cx="19431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pH test kit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6" name="Google Shape;366;p46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 and disease</a:t>
            </a:r>
            <a:endParaRPr/>
          </a:p>
        </p:txBody>
      </p:sp>
      <p:pic>
        <p:nvPicPr>
          <p:cNvPr descr="C:\Documents and Settings\Gerald\My Documents\Training\BASIS\BASIS Notes 2005\Club root.jpg" id="367" name="Google Shape;36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1268412"/>
            <a:ext cx="4310062" cy="5389562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6"/>
          <p:cNvSpPr txBox="1"/>
          <p:nvPr/>
        </p:nvSpPr>
        <p:spPr>
          <a:xfrm>
            <a:off x="5652120" y="2996952"/>
            <a:ext cx="2736304" cy="40011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Club root in brassicas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 txBox="1"/>
          <p:nvPr>
            <p:ph type="title"/>
          </p:nvPr>
        </p:nvSpPr>
        <p:spPr>
          <a:xfrm>
            <a:off x="684212" y="23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Good gardening</a:t>
            </a:r>
            <a:r>
              <a:rPr b="0" i="0" lang="en-US" sz="4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374" name="Google Shape;374;p4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C:\Users\Gerald\AppData\Local\Microsoft\Windows\Temporary Internet Files\Content.IE5\FK9R7MOK\MP900431722[1].jpg" id="376" name="Google Shape;37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7" y="1125537"/>
            <a:ext cx="7500937" cy="5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D:\piechart.jpg"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2" y="608012"/>
            <a:ext cx="7583487" cy="564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2" name="Google Shape;122;p17"/>
          <p:cNvSpPr txBox="1"/>
          <p:nvPr>
            <p:ph type="title"/>
          </p:nvPr>
        </p:nvSpPr>
        <p:spPr>
          <a:xfrm>
            <a:off x="179387" y="609600"/>
            <a:ext cx="87852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Functions of the soil</a:t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914400" y="1676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Soils have physical, chemical and biological properties that influence plants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provide anchorage for the plant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provide adequate air spaces to allow root respiration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hold sufficient available water for the plant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hold sufficient available nutrients for the plant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1" name="Google Shape;131;p18"/>
          <p:cNvSpPr txBox="1"/>
          <p:nvPr>
            <p:ph type="title"/>
          </p:nvPr>
        </p:nvSpPr>
        <p:spPr>
          <a:xfrm>
            <a:off x="611187" y="6207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Physical aspects of soil</a:t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Determined by the size and shape of soil particles and how they interlock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Larger gaps are filled with air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Smaller gaps are filled with water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substrates hold air/water within the actual particles (perlite)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Particle size analysis gives % by weight of particles in each size category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684212" y="6207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Soil texture</a:t>
            </a:r>
            <a:endParaRPr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Particle sizes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0.002 mm		- Clay 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0.002 - 0.06mm	- Silt 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0.06 - 2.0 mm	- Sand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(&gt; 2.0mm 		- gravel)</a:t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7" name="Google Shape;147;p2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Assessing soil texture</a:t>
            </a:r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 texturing: Moist soil rubbed between fingers - sand particles feel gritty, silt feels silky, clay feels sticky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Particle size distribution: % sand, silt and clay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Sandy soils hold less water and nutrients than clay soils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611187" y="1936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rPr>
              <a:t>Assessing soil texture</a:t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287" y="1243012"/>
            <a:ext cx="7808912" cy="561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